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64" r:id="rId4"/>
    <p:sldId id="265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3718" autoAdjust="0"/>
  </p:normalViewPr>
  <p:slideViewPr>
    <p:cSldViewPr>
      <p:cViewPr varScale="1">
        <p:scale>
          <a:sx n="76" d="100"/>
          <a:sy n="76" d="100"/>
        </p:scale>
        <p:origin x="-108" y="-9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9%20&#1084;&#1077;&#1089;&#1103;&#1094;&#1077;&#1074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9%20&#1084;&#1077;&#1089;&#1103;&#1094;&#1077;&#107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9%20&#1084;&#1077;&#1089;&#1103;&#1094;&#1077;&#1074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Music\Desktop\&#1055;&#1088;&#1077;&#1079;&#1077;&#1085;&#1090;&#1072;&#1094;&#1080;&#1080;\&#1064;&#1072;&#1073;&#1083;&#1086;&#1085;&#1099;%20&#1087;&#1088;&#1077;&#1079;&#1077;&#1085;&#1090;&#1072;&#1094;&#1080;&#1080;%209%20&#1084;&#1077;&#1089;&#1103;&#1094;&#1077;&#107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86828521434821"/>
          <c:y val="7.4548702245552628E-2"/>
          <c:w val="0.85520603674540685"/>
          <c:h val="0.8326195683872849"/>
        </c:manualLayout>
      </c:layout>
      <c:barChart>
        <c:barDir val="col"/>
        <c:grouping val="stacked"/>
        <c:ser>
          <c:idx val="0"/>
          <c:order val="0"/>
          <c:tx>
            <c:strRef>
              <c:f>Лист4!$B$1</c:f>
              <c:strCache>
                <c:ptCount val="1"/>
                <c:pt idx="0">
                  <c:v>9 месяцев </c:v>
                </c:pt>
              </c:strCache>
            </c:strRef>
          </c:tx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Лист4!$A$2:$A$4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</c:strCache>
            </c:strRef>
          </c:cat>
          <c:val>
            <c:numRef>
              <c:f>Лист4!$B$2:$B$4</c:f>
              <c:numCache>
                <c:formatCode>General</c:formatCode>
                <c:ptCount val="3"/>
                <c:pt idx="0">
                  <c:v>16665.900000000001</c:v>
                </c:pt>
                <c:pt idx="1">
                  <c:v>13682.6</c:v>
                </c:pt>
                <c:pt idx="2">
                  <c:v>2983.4</c:v>
                </c:pt>
              </c:numCache>
            </c:numRef>
          </c:val>
        </c:ser>
        <c:overlap val="100"/>
        <c:axId val="61324672"/>
        <c:axId val="61540224"/>
      </c:barChart>
      <c:catAx>
        <c:axId val="61324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ru-RU"/>
          </a:p>
        </c:txPr>
        <c:crossAx val="61540224"/>
        <c:crosses val="autoZero"/>
        <c:auto val="1"/>
        <c:lblAlgn val="ctr"/>
        <c:lblOffset val="100"/>
      </c:catAx>
      <c:valAx>
        <c:axId val="61540224"/>
        <c:scaling>
          <c:orientation val="minMax"/>
        </c:scaling>
        <c:axPos val="l"/>
        <c:majorGridlines/>
        <c:numFmt formatCode="General" sourceLinked="1"/>
        <c:tickLblPos val="nextTo"/>
        <c:crossAx val="6132467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дохода 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5000000000000001E-2"/>
                  <c:y val="3.2407042869641307E-2"/>
                </c:manualLayout>
              </c:layout>
              <c:showVal val="1"/>
            </c:dLbl>
            <c:dLbl>
              <c:idx val="1"/>
              <c:layout>
                <c:manualLayout>
                  <c:x val="2.5000000000000001E-2"/>
                  <c:y val="-4.629629629629631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'!$B$2:$C$2</c:f>
              <c:numCache>
                <c:formatCode>General</c:formatCode>
                <c:ptCount val="2"/>
                <c:pt idx="0">
                  <c:v>10918.7</c:v>
                </c:pt>
                <c:pt idx="1">
                  <c:v>8510.1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дохода 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5.3915885910119601E-2"/>
                  <c:y val="-7.6641747705424529E-3"/>
                </c:manualLayout>
              </c:layout>
              <c:showVal val="1"/>
            </c:dLbl>
            <c:dLbl>
              <c:idx val="1"/>
              <c:layout>
                <c:manualLayout>
                  <c:x val="6.9557751872077744E-2"/>
                  <c:y val="-1.0854362373850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'!$B$3:$C$3</c:f>
              <c:numCache>
                <c:formatCode>General</c:formatCode>
                <c:ptCount val="2"/>
                <c:pt idx="0">
                  <c:v>380</c:v>
                </c:pt>
                <c:pt idx="1">
                  <c:v>423.3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дохода 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11111111111111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111111111111117E-2"/>
                  <c:y val="-3.240740740740741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'!$B$4:$C$4</c:f>
              <c:numCache>
                <c:formatCode>0.0</c:formatCode>
                <c:ptCount val="2"/>
                <c:pt idx="0">
                  <c:v>11996.6</c:v>
                </c:pt>
                <c:pt idx="1">
                  <c:v>7732.5</c:v>
                </c:pt>
              </c:numCache>
            </c:numRef>
          </c:val>
        </c:ser>
        <c:ser>
          <c:idx val="3"/>
          <c:order val="3"/>
          <c:tx>
            <c:strRef>
              <c:f>'структура дохода '!$A$5</c:f>
              <c:strCache>
                <c:ptCount val="1"/>
              </c:strCache>
            </c:strRef>
          </c:tx>
          <c:cat>
            <c:strRef>
              <c:f>'структура дохода 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'структура дохода '!$B$5:$C$5</c:f>
              <c:numCache>
                <c:formatCode>General</c:formatCode>
                <c:ptCount val="2"/>
              </c:numCache>
            </c:numRef>
          </c:val>
        </c:ser>
        <c:shape val="cylinder"/>
        <c:axId val="66963712"/>
        <c:axId val="67003904"/>
        <c:axId val="0"/>
      </c:bar3DChart>
      <c:catAx>
        <c:axId val="6696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003904"/>
        <c:crosses val="autoZero"/>
        <c:auto val="1"/>
        <c:lblAlgn val="ctr"/>
        <c:lblOffset val="100"/>
      </c:catAx>
      <c:valAx>
        <c:axId val="67003904"/>
        <c:scaling>
          <c:orientation val="minMax"/>
        </c:scaling>
        <c:axPos val="l"/>
        <c:majorGridlines/>
        <c:numFmt formatCode="General" sourceLinked="1"/>
        <c:tickLblPos val="nextTo"/>
        <c:crossAx val="66963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356515845138238"/>
          <c:y val="0.17524186018353666"/>
          <c:w val="0.24748663405542157"/>
          <c:h val="0.50921439464140439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3392631476620974E-2"/>
          <c:y val="5.9441835825567696E-2"/>
          <c:w val="0.91488615205150658"/>
          <c:h val="0.8872325362999348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1277213352685049E-2"/>
                  <c:y val="-0.16513761467889904"/>
                </c:manualLayout>
              </c:layout>
              <c:dLblPos val="bestFit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1.1611030478955007E-2"/>
                  <c:y val="5.5045871559633031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"/>
                  <c:y val="-6.4220183486238591E-2"/>
                </c:manualLayout>
              </c:layout>
              <c:dLblPos val="bestFit"/>
              <c:showCatName val="1"/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8.7082728592162553E-2"/>
                  <c:y val="-3.0581039755351682E-3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-4.450895016932753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6.7731011127237589E-2"/>
                  <c:y val="7.0336391437308923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'Расхода 2015,2016,2017'!$A$2:$A$9</c:f>
              <c:strCache>
                <c:ptCount val="8"/>
                <c:pt idx="0">
                  <c:v>Остальные расходы</c:v>
                </c:pt>
                <c:pt idx="1">
                  <c:v>Жилищно комунальное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безопастность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'Расхода 2015,2016,2017'!$B$2:$B$9</c:f>
              <c:numCache>
                <c:formatCode>0.0</c:formatCode>
                <c:ptCount val="8"/>
                <c:pt idx="0">
                  <c:v>7729.3</c:v>
                </c:pt>
                <c:pt idx="1">
                  <c:v>1582.9</c:v>
                </c:pt>
                <c:pt idx="2">
                  <c:v>502.3</c:v>
                </c:pt>
                <c:pt idx="3">
                  <c:v>199.5</c:v>
                </c:pt>
                <c:pt idx="4">
                  <c:v>29.9</c:v>
                </c:pt>
                <c:pt idx="5">
                  <c:v>3578.8</c:v>
                </c:pt>
                <c:pt idx="6">
                  <c:v>59.9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'2015'!$A$2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9801980198019809E-2"/>
                  <c:y val="8.3333333333333343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980198019801974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'2015'!$B$2:$C$2</c:f>
              <c:numCache>
                <c:formatCode>General</c:formatCode>
                <c:ptCount val="2"/>
                <c:pt idx="0">
                  <c:v>4589</c:v>
                </c:pt>
                <c:pt idx="1">
                  <c:v>3578.8</c:v>
                </c:pt>
              </c:numCache>
            </c:numRef>
          </c:val>
        </c:ser>
        <c:ser>
          <c:idx val="1"/>
          <c:order val="1"/>
          <c:tx>
            <c:strRef>
              <c:f>'2015'!$A$3</c:f>
              <c:strCache>
                <c:ptCount val="1"/>
                <c:pt idx="0">
                  <c:v>Физическая культура и спорт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3003300330033E-2"/>
                  <c:y val="2.121889068003337E-17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9702970297029712E-2"/>
                  <c:y val="-5.0925925925925861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'2015'!$B$3:$C$3</c:f>
              <c:numCache>
                <c:formatCode>0.0</c:formatCode>
                <c:ptCount val="2"/>
                <c:pt idx="0">
                  <c:v>60</c:v>
                </c:pt>
                <c:pt idx="1">
                  <c:v>59.9</c:v>
                </c:pt>
              </c:numCache>
            </c:numRef>
          </c:val>
        </c:ser>
        <c:ser>
          <c:idx val="2"/>
          <c:order val="2"/>
          <c:tx>
            <c:strRef>
              <c:f>'2015'!$A$4</c:f>
              <c:strCache>
                <c:ptCount val="1"/>
                <c:pt idx="0">
                  <c:v>Социальня политика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9702970297029712E-2"/>
                  <c:y val="-5.5555555555555525E-2"/>
                </c:manualLayout>
              </c:layout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'2015'!$B$1:$C$1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'2015'!$B$4:$C$4</c:f>
              <c:numCache>
                <c:formatCode>General</c:formatCode>
                <c:ptCount val="2"/>
                <c:pt idx="0">
                  <c:v>16.600000000000001</c:v>
                </c:pt>
              </c:numCache>
            </c:numRef>
          </c:val>
        </c:ser>
        <c:shape val="cylinder"/>
        <c:axId val="61581568"/>
        <c:axId val="61617664"/>
        <c:axId val="0"/>
      </c:bar3DChart>
      <c:catAx>
        <c:axId val="61581568"/>
        <c:scaling>
          <c:orientation val="minMax"/>
        </c:scaling>
        <c:axPos val="b"/>
        <c:numFmt formatCode="General" sourceLinked="1"/>
        <c:tickLblPos val="nextTo"/>
        <c:crossAx val="61617664"/>
        <c:crosses val="autoZero"/>
        <c:auto val="1"/>
        <c:lblAlgn val="ctr"/>
        <c:lblOffset val="100"/>
      </c:catAx>
      <c:valAx>
        <c:axId val="61617664"/>
        <c:scaling>
          <c:orientation val="minMax"/>
        </c:scaling>
        <c:axPos val="l"/>
        <c:majorGridlines/>
        <c:numFmt formatCode="General" sourceLinked="1"/>
        <c:tickLblPos val="nextTo"/>
        <c:crossAx val="61581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025393074443178"/>
          <c:y val="0.23391293661434878"/>
          <c:w val="0.26307950267788066"/>
          <c:h val="0.59559782550797247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lbuh\Music\Desktop\фото на магниты В.Казым\благ-во\_DSC0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86" y="260648"/>
            <a:ext cx="8730902" cy="3384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Верхнеказымский за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Glbuh\Music\Desktop\фото на магниты В.Казым\благ-во\_DSC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248472" cy="2907704"/>
          </a:xfrm>
          <a:prstGeom prst="rect">
            <a:avLst/>
          </a:prstGeom>
          <a:noFill/>
        </p:spPr>
      </p:pic>
      <p:pic>
        <p:nvPicPr>
          <p:cNvPr id="4" name="Picture 4" descr="C:\Users\Glbuh\Music\Desktop\фото на магниты В.Казым\благ-во\IMG_4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320480" cy="295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 lnSpcReduction="10000"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65н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 отчет об исполнении бюджета сельского поселения Верхнеказымский за 1 квартал  2015 гола утвержден Постановлением Администрации сельского поселения от 17.06.2015 №70 «</a:t>
            </a:r>
            <a:r>
              <a:rPr lang="ru-RU" sz="1600" dirty="0" smtClean="0">
                <a:latin typeface="Times New Roman" pitchFamily="18" charset="0"/>
              </a:rPr>
              <a:t>Об утверждении отчета об исполнении бюджета сельского поселения Верхнеказымский за </a:t>
            </a:r>
            <a:r>
              <a:rPr lang="ru-RU" sz="1600" dirty="0" smtClean="0">
                <a:latin typeface="Times New Roman" pitchFamily="18" charset="0"/>
              </a:rPr>
              <a:t>9 месяцев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dirty="0" smtClean="0">
                <a:latin typeface="Times New Roman" pitchFamily="18" charset="0"/>
              </a:rPr>
              <a:t>года»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Верхнеказымский  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9 месяцев </a:t>
            </a:r>
            <a:b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(тыс. </a:t>
            </a:r>
            <a:r>
              <a:rPr lang="ru-RU" sz="2200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515672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  сельского поселения Верхнеказымский  за</a:t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2015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(тыс. рублей)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515672" cy="497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расходов бюджета сельского поселения Верхнеказымский за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2015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 ( 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124744"/>
          <a:ext cx="85876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Исполнение социальных расходов бюджета сельского поселения Верхнеказымский за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2015 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 (тыс. рублей)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11560" y="1340768"/>
          <a:ext cx="79928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60649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2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1137</TotalTime>
  <Words>257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Основные показатели исполнения бюджета сельского поселения Верхнеказымский  за 9 месяцев  2015 года (тыс. руб)</vt:lpstr>
      <vt:lpstr>Исполнение доходной части   сельского поселения Верхнеказымский  за  9 месяцев 2015 года (тыс. рублей) </vt:lpstr>
      <vt:lpstr>Исполнение расходов бюджета сельского поселения Верхнеказымский за 9 месяцев 2015 год  ( тыс. рублей)</vt:lpstr>
      <vt:lpstr> Исполнение социальных расходов бюджета сельского поселения Верхнеказымский за 9 месяцев 2015 года 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127</cp:revision>
  <dcterms:created xsi:type="dcterms:W3CDTF">2015-06-08T04:38:35Z</dcterms:created>
  <dcterms:modified xsi:type="dcterms:W3CDTF">2016-02-26T13:13:29Z</dcterms:modified>
</cp:coreProperties>
</file>